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2" r:id="rId5"/>
    <p:sldId id="273" r:id="rId6"/>
    <p:sldId id="259" r:id="rId7"/>
    <p:sldId id="278" r:id="rId8"/>
    <p:sldId id="262" r:id="rId9"/>
    <p:sldId id="263" r:id="rId10"/>
    <p:sldId id="264" r:id="rId11"/>
    <p:sldId id="283" r:id="rId12"/>
    <p:sldId id="284" r:id="rId13"/>
    <p:sldId id="285" r:id="rId14"/>
    <p:sldId id="266" r:id="rId15"/>
    <p:sldId id="280" r:id="rId16"/>
    <p:sldId id="286" r:id="rId17"/>
    <p:sldId id="28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4/21/2024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7403"/>
            <a:ext cx="9144000" cy="2387600"/>
          </a:xfrm>
        </p:spPr>
        <p:txBody>
          <a:bodyPr/>
          <a:lstStyle/>
          <a:p>
            <a:r>
              <a:rPr lang="en-US" dirty="0"/>
              <a:t>Data Science Salaries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3BB-924D-5922-34BD-D61D968D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solidFill>
                  <a:srgbClr val="543E34"/>
                </a:solidFill>
                <a:effectLst/>
                <a:latin typeface="Sagona Book" panose="02020503050505020204" pitchFamily="18" charset="0"/>
                <a:ea typeface="+mj-ea"/>
                <a:cs typeface="+mj-cs"/>
              </a:rPr>
              <a:t>Data PreProcessing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6AC3C-814B-A260-665A-7189071B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660F-9667-2234-C4A1-77B30643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1E9E-F34E-1BF6-C949-83D8EB3B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8C0A5-2B27-555D-7E00-4F248C8BC620}"/>
              </a:ext>
            </a:extLst>
          </p:cNvPr>
          <p:cNvSpPr txBox="1"/>
          <p:nvPr/>
        </p:nvSpPr>
        <p:spPr>
          <a:xfrm>
            <a:off x="721360" y="1554480"/>
            <a:ext cx="811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Then we converted values in “Company_Size” column to meaningful values for easier user experience as shown in the image below. And implemented minmax function on the “Remote_Ratio” column for better scaling  , to have continuous values for scatter_plot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FEA2D6-479D-3D95-D8F8-49CD73DD2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31"/>
          <a:stretch/>
        </p:blipFill>
        <p:spPr>
          <a:xfrm>
            <a:off x="721360" y="2961934"/>
            <a:ext cx="8219440" cy="3191978"/>
          </a:xfrm>
        </p:spPr>
      </p:pic>
    </p:spTree>
    <p:extLst>
      <p:ext uri="{BB962C8B-B14F-4D97-AF65-F5344CB8AC3E}">
        <p14:creationId xmlns:p14="http://schemas.microsoft.com/office/powerpoint/2010/main" val="3290348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SHINY DASHBOARD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My Project2">
            <a:hlinkClick r:id="" action="ppaction://media"/>
            <a:extLst>
              <a:ext uri="{FF2B5EF4-FFF2-40B4-BE49-F238E27FC236}">
                <a16:creationId xmlns:a16="http://schemas.microsoft.com/office/drawing/2014/main" id="{199059B3-7AF8-0FD6-702F-7094F4FBF7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1876"/>
          <a:stretch/>
        </p:blipFill>
        <p:spPr>
          <a:xfrm>
            <a:off x="650240" y="1380744"/>
            <a:ext cx="9011920" cy="4773167"/>
          </a:xfr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52" y="2130552"/>
            <a:ext cx="9144000" cy="129844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Static Visualizations </a:t>
            </a:r>
            <a:br>
              <a:rPr lang="en-US" dirty="0"/>
            </a:br>
            <a:r>
              <a:rPr lang="en-US" dirty="0"/>
              <a:t>with ggplot2</a:t>
            </a:r>
          </a:p>
        </p:txBody>
      </p:sp>
      <p:pic>
        <p:nvPicPr>
          <p:cNvPr id="8" name="Picture Placeholder 7" descr="Person harvesting lettuce from a garden">
            <a:extLst>
              <a:ext uri="{FF2B5EF4-FFF2-40B4-BE49-F238E27FC236}">
                <a16:creationId xmlns:a16="http://schemas.microsoft.com/office/drawing/2014/main" id="{71DAFD00-5660-EAA6-4DE3-83F373055A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2" r="32"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069B-78AD-C2AC-42B7-0DB740F8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291222-2531-09B3-2CD5-5A05146A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133" b="7574"/>
          <a:stretch/>
        </p:blipFill>
        <p:spPr>
          <a:xfrm>
            <a:off x="576072" y="2885440"/>
            <a:ext cx="8127661" cy="3268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0027-C15D-16A5-2E18-1D44D593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283-14FA-61D6-AF8A-45254929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3C96-9CC4-5CB5-6A71-FDC7FFE8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7A033-DE39-EDF6-9A54-5196A3F454ED}"/>
              </a:ext>
            </a:extLst>
          </p:cNvPr>
          <p:cNvSpPr txBox="1"/>
          <p:nvPr/>
        </p:nvSpPr>
        <p:spPr>
          <a:xfrm>
            <a:off x="680720" y="1513840"/>
            <a:ext cx="794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This chart shows the average salaries for employees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35082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069B-78AD-C2AC-42B7-0DB740F8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0027-C15D-16A5-2E18-1D44D593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283-14FA-61D6-AF8A-45254929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3C96-9CC4-5CB5-6A71-FDC7FFE8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7A033-DE39-EDF6-9A54-5196A3F454ED}"/>
              </a:ext>
            </a:extLst>
          </p:cNvPr>
          <p:cNvSpPr txBox="1"/>
          <p:nvPr/>
        </p:nvSpPr>
        <p:spPr>
          <a:xfrm>
            <a:off x="680720" y="1513840"/>
            <a:ext cx="794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This chart shows the how often the employees work on site and from home and how it affects their salary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7D341-2D2A-CD44-0232-0F18F5A15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17"/>
          <a:stretch/>
        </p:blipFill>
        <p:spPr>
          <a:xfrm>
            <a:off x="680720" y="2570188"/>
            <a:ext cx="7945120" cy="36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8912"/>
            <a:ext cx="9144000" cy="23876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/>
              <a:t>hank </a:t>
            </a:r>
            <a:r>
              <a:rPr lang="en-US" dirty="0"/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622619"/>
              </p:ext>
            </p:extLst>
          </p:nvPr>
        </p:nvGraphicFramePr>
        <p:xfrm>
          <a:off x="7142480" y="428308"/>
          <a:ext cx="4842193" cy="6753019"/>
        </p:xfrm>
        <a:graphic>
          <a:graphicData uri="http://schemas.openxmlformats.org/drawingml/2006/table">
            <a:tbl>
              <a:tblPr firstRow="1" bandRow="1"/>
              <a:tblGrid>
                <a:gridCol w="4842193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556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INTRODUCTION</a:t>
                      </a:r>
                    </a:p>
                    <a:p>
                      <a:pPr algn="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5424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DATASET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7576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DATA PREPROCESSING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0327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INTERACTIVE SHINY DASHBOARD</a:t>
                      </a: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1032734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dirty="0"/>
                    </a:p>
                    <a:p>
                      <a:pPr marL="0" algn="r" defTabSz="914400" rtl="0" eaLnBrk="1" latinLnBrk="0" hangingPunct="1"/>
                      <a:r>
                        <a:rPr lang="en-US" sz="2400" dirty="0"/>
                        <a:t>STATIC VISUALIZATIONS WITH GGPLOT2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2400" dirty="0"/>
                        <a:t> 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462738"/>
                  </a:ext>
                </a:extLst>
              </a:tr>
              <a:tr h="9205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Data Science Job Salaries Dataset is a comprehensive collection that provides insights into the compensation landscape of professionals in the field of data science. This dataset comprises 11 columns, each meticulously curated to offer a nuanced perspective on various aspects of employment and remuneration.</a:t>
            </a:r>
          </a:p>
        </p:txBody>
      </p:sp>
      <p:pic>
        <p:nvPicPr>
          <p:cNvPr id="22" name="Picture Placeholder 21" descr="Person in black skirt and white shirt holding some dandelions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agona Book" panose="020F0502020204030204" pitchFamily="34" charset="0"/>
                <a:cs typeface="Sagona Book" panose="020F0502020204030204" pitchFamily="34" charset="0"/>
              </a:rPr>
              <a:t>Dataset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EDA35B-B562-6C68-3994-7B843AAEC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62"/>
          <a:stretch/>
        </p:blipFill>
        <p:spPr>
          <a:xfrm>
            <a:off x="365760" y="1625601"/>
            <a:ext cx="9926320" cy="4528312"/>
          </a:xfrm>
        </p:spPr>
      </p:pic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2656"/>
            <a:ext cx="10515600" cy="466344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A414F08-54F0-A1A0-088D-4860C442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41753" b="36888"/>
          <a:stretch/>
        </p:blipFill>
        <p:spPr>
          <a:xfrm>
            <a:off x="859536" y="3026791"/>
            <a:ext cx="8541512" cy="312712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BB22A1F-97BD-A403-812F-320BCFC16BE6}"/>
              </a:ext>
            </a:extLst>
          </p:cNvPr>
          <p:cNvSpPr txBox="1"/>
          <p:nvPr/>
        </p:nvSpPr>
        <p:spPr>
          <a:xfrm>
            <a:off x="859536" y="1656080"/>
            <a:ext cx="908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First we removed the two columns “Salary” and “Salary_currency” as they both offered the same functionality as “Salary_in_usd” where salary_in_usd told us which currency and how much each employee get.</a:t>
            </a:r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7DE7-2C26-B298-A023-4434E96D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91A5D4-9B76-4AE3-265C-ECF9A7D6F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735" b="31646"/>
          <a:stretch/>
        </p:blipFill>
        <p:spPr>
          <a:xfrm>
            <a:off x="955040" y="2499361"/>
            <a:ext cx="7793397" cy="36545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82DE0-0E20-D08E-A24E-59A28B60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4077E-5956-F225-B202-27A41D61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53123-E84F-0CEF-FF2E-AF821E0E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7EDDA-F65F-308D-1D36-EE9E8304697E}"/>
              </a:ext>
            </a:extLst>
          </p:cNvPr>
          <p:cNvSpPr txBox="1"/>
          <p:nvPr/>
        </p:nvSpPr>
        <p:spPr>
          <a:xfrm>
            <a:off x="955040" y="1380744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Then we converted values in column “Experience_level” to meaningful values for easier user experience as shown in the image below</a:t>
            </a:r>
          </a:p>
        </p:txBody>
      </p:sp>
    </p:spTree>
    <p:extLst>
      <p:ext uri="{BB962C8B-B14F-4D97-AF65-F5344CB8AC3E}">
        <p14:creationId xmlns:p14="http://schemas.microsoft.com/office/powerpoint/2010/main" val="327900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3BB-924D-5922-34BD-D61D968D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kern="1200" dirty="0">
                <a:solidFill>
                  <a:srgbClr val="543E34"/>
                </a:solidFill>
                <a:effectLst/>
                <a:latin typeface="Sagona Book" panose="02020503050505020204" pitchFamily="18" charset="0"/>
                <a:ea typeface="+mj-ea"/>
                <a:cs typeface="+mj-cs"/>
              </a:rPr>
              <a:t>Data PreProcessing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AC4158-EEBB-98EC-B842-27784E440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261" b="27453"/>
          <a:stretch/>
        </p:blipFill>
        <p:spPr>
          <a:xfrm>
            <a:off x="800947" y="2730147"/>
            <a:ext cx="8038253" cy="34237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6AC3C-814B-A260-665A-7189071B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660F-9667-2234-C4A1-77B30643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1E9E-F34E-1BF6-C949-83D8EB3B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8C0A5-2B27-555D-7E00-4F248C8BC620}"/>
              </a:ext>
            </a:extLst>
          </p:cNvPr>
          <p:cNvSpPr txBox="1"/>
          <p:nvPr/>
        </p:nvSpPr>
        <p:spPr>
          <a:xfrm>
            <a:off x="721360" y="1554480"/>
            <a:ext cx="811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Then we converted values in “employment_type” column to meaningful values for easier user experience as shown in the image below. And copied the ds_salaries dataset to ds_salarie2 for further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6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" id="{5BB9B75E-A368-4614-97CA-C549A936357F}" vid="{66BDDD71-3AB6-4D26-9C54-3E9BC0AA3D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AE7813-FB42-416C-BEF8-5F3180DDB0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EE26AC2-BC04-45BA-BD7C-5CDF09AA94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840F3C-8AB4-4243-A06A-B5999EF600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{7847722F-9085-4313-9775-44C4614726A8}tf11964407_win32</Template>
  <TotalTime>86</TotalTime>
  <Words>335</Words>
  <Application>Microsoft Office PowerPoint</Application>
  <PresentationFormat>Widescreen</PresentationFormat>
  <Paragraphs>69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Gill Sans Nova</vt:lpstr>
      <vt:lpstr>Gill Sans Nova Light</vt:lpstr>
      <vt:lpstr>Sagona Book</vt:lpstr>
      <vt:lpstr>Office Theme</vt:lpstr>
      <vt:lpstr>Data Science Salaries</vt:lpstr>
      <vt:lpstr>agenda</vt:lpstr>
      <vt:lpstr>introduction</vt:lpstr>
      <vt:lpstr>Dataset</vt:lpstr>
      <vt:lpstr>Dataset</vt:lpstr>
      <vt:lpstr>Data PreProcessing</vt:lpstr>
      <vt:lpstr>Data PreProcessing</vt:lpstr>
      <vt:lpstr>Data PreProcessing</vt:lpstr>
      <vt:lpstr>Data PreProcessing</vt:lpstr>
      <vt:lpstr>Data PreProcessing</vt:lpstr>
      <vt:lpstr>INTERACTIVE SHINY DASHBOARD</vt:lpstr>
      <vt:lpstr>     Static Visualizations  with ggplot2</vt:lpstr>
      <vt:lpstr>Line Chart </vt:lpstr>
      <vt:lpstr>Scatter Plot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Salaries</dc:title>
  <dc:creator>kareem yahya</dc:creator>
  <cp:lastModifiedBy>كريم احمد ابراهيم مرسى العربى</cp:lastModifiedBy>
  <cp:revision>2</cp:revision>
  <dcterms:created xsi:type="dcterms:W3CDTF">2023-12-14T17:18:17Z</dcterms:created>
  <dcterms:modified xsi:type="dcterms:W3CDTF">2024-04-21T21:00:36Z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